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5" r:id="rId2"/>
    <p:sldId id="293" r:id="rId3"/>
    <p:sldId id="258" r:id="rId4"/>
    <p:sldId id="291" r:id="rId5"/>
    <p:sldId id="260" r:id="rId6"/>
    <p:sldId id="261" r:id="rId7"/>
    <p:sldId id="285" r:id="rId8"/>
    <p:sldId id="292" r:id="rId9"/>
    <p:sldId id="294" r:id="rId10"/>
    <p:sldId id="286" r:id="rId11"/>
    <p:sldId id="288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FF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01" autoAdjust="0"/>
    <p:restoredTop sz="8638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8BA5EC-E939-48AF-AE21-095A6D0E008E}" type="datetimeFigureOut">
              <a:rPr lang="vi-VN"/>
              <a:pPr>
                <a:defRPr/>
              </a:pPr>
              <a:t>03/10/2016</a:t>
            </a:fld>
            <a:endParaRPr lang="vi-V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C51444-F67D-4FC9-A40D-41CF8700423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259F-3688-44C9-BEEC-FE9107299106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4A01-DBB6-4B11-92FE-31311586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3CA6-E0AE-47EF-AD74-BCFC145929B1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A473-B561-49BD-899B-6F54634FA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81D6-9FF7-4377-ABFD-E7EF95C63FB8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C8AE-B49A-4DD7-A219-2ECFDF3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2A8B-B328-49C6-AA57-1916D97F6749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3DB4-25CE-4AAC-8C15-5D32722BE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8283-FC76-4CDE-89AB-30350298E315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D282-2AED-4FFC-9F0F-9DDE9837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1E33-C9FD-40C3-8A03-6D696D4C343B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8783-C5E2-48D0-99B3-85C66E35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8435-42FD-4E7F-94DD-33241375DE9B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481D-062C-43E8-8F5A-297CA9BA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7B99-583F-4A3C-A0AA-44A5D17C88E7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D4C7A-A960-4647-9BF9-7BC367F20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C632-B793-4F22-A162-CBEBBD06C453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0098-D642-4FB6-B1F4-AA59A9B53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BC17-D1B0-4E61-9F05-F819C3F32554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5EFB-5A26-40BD-ACE6-09D43EE57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0027D-65CD-4469-A17B-D4020593ECDC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6EBB3-06C3-4242-9733-90C4FBADB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C4B32-AA7E-4F7E-A94D-101C8C2C8B16}" type="datetime1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FCFE08-BD25-4055-9A6C-9DBD51F4D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E:\Local%20Settings\Temp\Local%20Settings\Luan\PW%20HAI%20PHONG\5%20-%20The%20gioi%20quanh%20be%20-CHUAN\CACFILE\chua%20dung.wav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81000" y="304800"/>
            <a:ext cx="84582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QUẢNG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53: CÂU KHIẾN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Nhàn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27" descr="roses_swaying_back_an_a_mc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075" y="5181600"/>
            <a:ext cx="1344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7" descr="roses_swaying_back_an_a_mc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5400" y="5181600"/>
            <a:ext cx="1344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1. Quyển truyện của bạn hay thật 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2. Chị cho em mượn quyển truyện một lát nhé!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3. Bạn cho mình mượn quyển truyện của bạn được không?</a:t>
            </a:r>
          </a:p>
        </p:txBody>
      </p:sp>
      <p:sp>
        <p:nvSpPr>
          <p:cNvPr id="2355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u="sng">
                <a:solidFill>
                  <a:srgbClr val="0000CC"/>
                </a:solidFill>
                <a:latin typeface="Times New Roman" pitchFamily="18" charset="0"/>
              </a:rPr>
              <a:t>Trò chơi:</a:t>
            </a:r>
            <a:r>
              <a:rPr lang="en-US" sz="3600" b="1">
                <a:latin typeface="Times New Roman" pitchFamily="18" charset="0"/>
              </a:rPr>
              <a:t>        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AI</a:t>
            </a: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HANH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 AI ĐÚNG</a:t>
            </a:r>
            <a:endParaRPr lang="en-US" sz="3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1. Quyển truyện của bạn hay thật 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2. Chị cho em mượn quyển truyện một lát nhé!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3. Bạn cho mình mượn quyển truyện của bạn được không?</a:t>
            </a:r>
          </a:p>
        </p:txBody>
      </p:sp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u="sng">
                <a:solidFill>
                  <a:srgbClr val="0000CC"/>
                </a:solidFill>
                <a:latin typeface="Times New Roman" pitchFamily="18" charset="0"/>
              </a:rPr>
              <a:t>Trò chơi:</a:t>
            </a:r>
            <a:r>
              <a:rPr lang="en-US" sz="3600" b="1">
                <a:latin typeface="Times New Roman" pitchFamily="18" charset="0"/>
              </a:rPr>
              <a:t>        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AI</a:t>
            </a: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HANH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 AI ĐÚNG</a:t>
            </a:r>
            <a:endParaRPr lang="en-US" sz="3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7"/>
          <p:cNvSpPr txBox="1">
            <a:spLocks noChangeArrowheads="1"/>
          </p:cNvSpPr>
          <p:nvPr/>
        </p:nvSpPr>
        <p:spPr bwMode="auto">
          <a:xfrm>
            <a:off x="0" y="1752600"/>
            <a:ext cx="883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1. Câu khiến (câu cầu khiến) dùng để nêu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 cầu, đề nghị, mong muốn,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… của người nói, người viết với người khác.</a:t>
            </a:r>
          </a:p>
        </p:txBody>
      </p:sp>
      <p:sp>
        <p:nvSpPr>
          <p:cNvPr id="25602" name="TextBox 9"/>
          <p:cNvSpPr txBox="1">
            <a:spLocks noChangeArrowheads="1"/>
          </p:cNvSpPr>
          <p:nvPr/>
        </p:nvSpPr>
        <p:spPr bwMode="auto">
          <a:xfrm>
            <a:off x="0" y="37338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2. Khi viết, cuối câu khiến có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 than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) hoặc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5603" name="TextBox 11"/>
          <p:cNvSpPr txBox="1">
            <a:spLocks noChangeArrowheads="1"/>
          </p:cNvSpPr>
          <p:nvPr/>
        </p:nvSpPr>
        <p:spPr bwMode="auto">
          <a:xfrm>
            <a:off x="152400" y="6096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Ghi nhớ: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8382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I. Nhận xét: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1981200"/>
            <a:ext cx="9067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3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1./ Câu in nghiêng dưới đây dùng để làm gì ?</a:t>
            </a:r>
          </a:p>
          <a:p>
            <a:pPr marL="342900" indent="-342900" algn="just"/>
            <a:r>
              <a:rPr lang="en-US" sz="3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Gióng nhìn mẹ, mở miệng, bật lên thành tiếng :</a:t>
            </a:r>
          </a:p>
          <a:p>
            <a:pPr marL="342900" indent="-342900" algn="just"/>
            <a:r>
              <a:rPr lang="en-US" sz="3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Mẹ mời sứ giả vào đây cho con !</a:t>
            </a:r>
          </a:p>
          <a:p>
            <a:pPr marL="342900" indent="-342900" algn="just"/>
            <a:r>
              <a:rPr lang="en-US" sz="3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THÁNH GIÓNG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7"/>
          <p:cNvSpPr txBox="1">
            <a:spLocks noChangeArrowheads="1"/>
          </p:cNvSpPr>
          <p:nvPr/>
        </p:nvSpPr>
        <p:spPr bwMode="auto">
          <a:xfrm>
            <a:off x="152400" y="1752600"/>
            <a:ext cx="883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1. Câu khiến (câu cầu khiến) dùng để nêu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 cầu, đề nghị, mong muốn,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… của người nói, người viết với người khác.</a:t>
            </a:r>
          </a:p>
        </p:txBody>
      </p:sp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152400" y="37338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2. Khi viết, cuối câu khiến có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 than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(!) hoặc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(.).</a:t>
            </a:r>
          </a:p>
        </p:txBody>
      </p:sp>
      <p:sp>
        <p:nvSpPr>
          <p:cNvPr id="17411" name="TextBox 11"/>
          <p:cNvSpPr txBox="1">
            <a:spLocks noChangeArrowheads="1"/>
          </p:cNvSpPr>
          <p:nvPr/>
        </p:nvSpPr>
        <p:spPr bwMode="auto">
          <a:xfrm>
            <a:off x="152400" y="6096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Ghi nhớ: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6"/>
          <p:cNvSpPr txBox="1">
            <a:spLocks noChangeArrowheads="1"/>
          </p:cNvSpPr>
          <p:nvPr/>
        </p:nvSpPr>
        <p:spPr bwMode="auto">
          <a:xfrm>
            <a:off x="0" y="0"/>
            <a:ext cx="350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Luyện tập:</a:t>
            </a: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0" y="990600"/>
            <a:ext cx="64008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FF"/>
                </a:solidFill>
              </a:rPr>
              <a:t>a) Cuối cùng, nàng quay lại bảo thị nữ :</a:t>
            </a:r>
          </a:p>
          <a:p>
            <a:r>
              <a:rPr lang="en-US" sz="2200" b="1">
                <a:solidFill>
                  <a:srgbClr val="0000FF"/>
                </a:solidFill>
              </a:rPr>
              <a:t>    - Hãy gọi người hàng hành vào cho ta!</a:t>
            </a:r>
          </a:p>
          <a:p>
            <a:r>
              <a:rPr lang="en-US" sz="1600" b="1">
                <a:solidFill>
                  <a:srgbClr val="0000FF"/>
                </a:solidFill>
              </a:rPr>
              <a:t>                                                           </a:t>
            </a:r>
            <a:r>
              <a:rPr lang="en-US" sz="1600" b="1"/>
              <a:t>LỌ NƯỚC THẦN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7162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1</a:t>
            </a:r>
            <a:r>
              <a:rPr lang="en-US" sz="2400" b="1"/>
              <a:t>. Tìm câu khiến trong những đoạn trích sau:</a:t>
            </a: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0" y="1981200"/>
            <a:ext cx="68580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2200" b="1">
                <a:solidFill>
                  <a:srgbClr val="0000FF"/>
                </a:solidFill>
              </a:rPr>
              <a:t>b) Một anh chiến sĩ đến nâng con cá lên hai bàn tay nói nựng: “Có đau không, chú mình? Lần sau, khi nhảy múa phải chú ý nhé ! Đừng có nhảy lên boong tàu !”</a:t>
            </a:r>
          </a:p>
          <a:p>
            <a:r>
              <a:rPr lang="en-US" b="1">
                <a:solidFill>
                  <a:srgbClr val="0000FF"/>
                </a:solidFill>
              </a:rPr>
              <a:t>                                                                                   </a:t>
            </a:r>
            <a:r>
              <a:rPr lang="en-US" sz="1600" b="1"/>
              <a:t>HÀ ĐÌNH CẨN</a:t>
            </a: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0" y="3657600"/>
            <a:ext cx="7086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C)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200" b="1">
                <a:solidFill>
                  <a:srgbClr val="0000FF"/>
                </a:solidFill>
              </a:rPr>
              <a:t>Con rùa vàng không sợ người, nhô thêm nữa, tiến sát về phía thuyền vua. Nó đứng nổi lên mặt nước và  nói:  </a:t>
            </a:r>
          </a:p>
          <a:p>
            <a:r>
              <a:rPr lang="en-US" sz="2200" b="1">
                <a:solidFill>
                  <a:srgbClr val="0000FF"/>
                </a:solidFill>
              </a:rPr>
              <a:t>- Nhà vua hoàn gươm lại cho Long Vương!</a:t>
            </a:r>
          </a:p>
          <a:p>
            <a:r>
              <a:rPr lang="en-US" b="1"/>
              <a:t>                                                                             </a:t>
            </a:r>
            <a:r>
              <a:rPr lang="en-US" sz="1600" b="1"/>
              <a:t>SỰ TÍCH HỒ GƯƠM</a:t>
            </a:r>
            <a:r>
              <a:rPr lang="en-US" sz="1600"/>
              <a:t> </a:t>
            </a:r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0" y="5410200"/>
            <a:ext cx="708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d) </a:t>
            </a:r>
            <a:r>
              <a:rPr lang="en-US" sz="2200" b="1">
                <a:solidFill>
                  <a:srgbClr val="0000FF"/>
                </a:solidFill>
              </a:rPr>
              <a:t>Ông lão nghe xong, bảo rằng:               </a:t>
            </a:r>
          </a:p>
          <a:p>
            <a:r>
              <a:rPr lang="en-US" sz="2200" b="1">
                <a:solidFill>
                  <a:srgbClr val="0000FF"/>
                </a:solidFill>
              </a:rPr>
              <a:t>  - Con đi chặt cho đủ một trăm đốt tre, mang về</a:t>
            </a:r>
          </a:p>
          <a:p>
            <a:r>
              <a:rPr lang="en-US" sz="2200" b="1">
                <a:solidFill>
                  <a:srgbClr val="0000FF"/>
                </a:solidFill>
              </a:rPr>
              <a:t> đây cho ta.</a:t>
            </a:r>
          </a:p>
          <a:p>
            <a:r>
              <a:rPr lang="en-US" b="1"/>
              <a:t>                                                                          </a:t>
            </a:r>
            <a:r>
              <a:rPr lang="en-US" sz="1600" b="1"/>
              <a:t>CÂY TRE TRĂM ĐỐT</a:t>
            </a:r>
          </a:p>
        </p:txBody>
      </p:sp>
      <p:pic>
        <p:nvPicPr>
          <p:cNvPr id="19463" name="Picture 7" descr="Untitled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858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2" descr="Untitled-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0574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 descr="Untitled-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6576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4" descr="Untitled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2578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6"/>
          <p:cNvSpPr txBox="1">
            <a:spLocks noChangeArrowheads="1"/>
          </p:cNvSpPr>
          <p:nvPr/>
        </p:nvSpPr>
        <p:spPr bwMode="auto">
          <a:xfrm>
            <a:off x="0" y="0"/>
            <a:ext cx="350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Luyện tập:</a:t>
            </a:r>
          </a:p>
        </p:txBody>
      </p:sp>
      <p:sp>
        <p:nvSpPr>
          <p:cNvPr id="34818" name="Text Box 8"/>
          <p:cNvSpPr txBox="1">
            <a:spLocks noChangeArrowheads="1"/>
          </p:cNvSpPr>
          <p:nvPr/>
        </p:nvSpPr>
        <p:spPr bwMode="auto">
          <a:xfrm>
            <a:off x="0" y="1157288"/>
            <a:ext cx="6400800" cy="671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FF"/>
                </a:solidFill>
              </a:rPr>
              <a:t>a) </a:t>
            </a:r>
            <a:r>
              <a:rPr lang="en-US" sz="2200" b="1">
                <a:solidFill>
                  <a:srgbClr val="FF0000"/>
                </a:solidFill>
              </a:rPr>
              <a:t>- Hãy gọi người hàng hành vào cho ta!</a:t>
            </a:r>
          </a:p>
          <a:p>
            <a:r>
              <a:rPr lang="en-US" sz="1600" b="1">
                <a:solidFill>
                  <a:srgbClr val="0000FF"/>
                </a:solidFill>
              </a:rPr>
              <a:t>                                                           </a:t>
            </a:r>
            <a:endParaRPr lang="en-US" sz="1600" b="1"/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76200" y="533400"/>
            <a:ext cx="7162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1</a:t>
            </a:r>
            <a:r>
              <a:rPr lang="en-US" sz="2400" b="1"/>
              <a:t>. Tìm câu khiến trong những đoạn trích sau:</a:t>
            </a:r>
          </a:p>
        </p:txBody>
      </p:sp>
      <p:sp>
        <p:nvSpPr>
          <p:cNvPr id="34820" name="Rectangle 10"/>
          <p:cNvSpPr>
            <a:spLocks noChangeArrowheads="1"/>
          </p:cNvSpPr>
          <p:nvPr/>
        </p:nvSpPr>
        <p:spPr bwMode="auto">
          <a:xfrm>
            <a:off x="-381000" y="2316163"/>
            <a:ext cx="68580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2200" b="1">
                <a:solidFill>
                  <a:srgbClr val="0000FF"/>
                </a:solidFill>
              </a:rPr>
              <a:t>b) </a:t>
            </a:r>
            <a:r>
              <a:rPr lang="en-US" sz="2200" b="1">
                <a:solidFill>
                  <a:srgbClr val="FF0000"/>
                </a:solidFill>
              </a:rPr>
              <a:t>Lần sau, khi nhảy múa phải chú ý nhé !        </a:t>
            </a:r>
          </a:p>
          <a:p>
            <a:pPr marL="742950" lvl="1" indent="-285750"/>
            <a:r>
              <a:rPr lang="en-US" sz="2200" b="1">
                <a:solidFill>
                  <a:srgbClr val="FF0000"/>
                </a:solidFill>
              </a:rPr>
              <a:t>     Đừng có nhảy lên boong tàu !</a:t>
            </a:r>
          </a:p>
          <a:p>
            <a:r>
              <a:rPr lang="en-US" b="1">
                <a:solidFill>
                  <a:srgbClr val="0000FF"/>
                </a:solidFill>
              </a:rPr>
              <a:t>                                                                                   </a:t>
            </a:r>
            <a:endParaRPr lang="en-US" sz="1600" b="1"/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0" y="41148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C)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200" b="1">
                <a:solidFill>
                  <a:srgbClr val="FF0000"/>
                </a:solidFill>
              </a:rPr>
              <a:t>- Nhà vua hoàn gươm lại cho Long Vương!</a:t>
            </a:r>
          </a:p>
          <a:p>
            <a:r>
              <a:rPr lang="en-US" b="1"/>
              <a:t>                                                                             </a:t>
            </a:r>
            <a:endParaRPr lang="en-US" sz="1600"/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0" y="5638800"/>
            <a:ext cx="708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d)</a:t>
            </a:r>
            <a:r>
              <a:rPr lang="en-US" sz="2200" b="1">
                <a:solidFill>
                  <a:srgbClr val="0000FF"/>
                </a:solidFill>
              </a:rPr>
              <a:t>  </a:t>
            </a:r>
            <a:r>
              <a:rPr lang="en-US" sz="2200" b="1">
                <a:solidFill>
                  <a:srgbClr val="FF0000"/>
                </a:solidFill>
              </a:rPr>
              <a:t>- Con đi chặt cho đủ một trăm đốt tre, mang về</a:t>
            </a:r>
          </a:p>
          <a:p>
            <a:r>
              <a:rPr lang="en-US" sz="2200" b="1">
                <a:solidFill>
                  <a:srgbClr val="FF0000"/>
                </a:solidFill>
              </a:rPr>
              <a:t> đây cho ta.</a:t>
            </a:r>
          </a:p>
          <a:p>
            <a:endParaRPr lang="en-US" sz="1600" b="1"/>
          </a:p>
        </p:txBody>
      </p:sp>
      <p:pic>
        <p:nvPicPr>
          <p:cNvPr id="34823" name="Picture 7" descr="Untitled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9144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22" descr="Untitled-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2860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6" descr="Untitled-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795713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4" descr="Untitled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/>
      <p:bldP spid="34821" grpId="0"/>
      <p:bldP spid="34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u="sng">
                <a:solidFill>
                  <a:srgbClr val="0000CC"/>
                </a:solidFill>
                <a:latin typeface="Times New Roman" pitchFamily="18" charset="0"/>
              </a:rPr>
              <a:t>Trò chơi:</a:t>
            </a:r>
            <a:r>
              <a:rPr lang="en-US" sz="3600" b="1">
                <a:latin typeface="Times New Roman" pitchFamily="18" charset="0"/>
              </a:rPr>
              <a:t>        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AI</a:t>
            </a: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HANH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 AI ĐÚNG</a:t>
            </a:r>
            <a:endParaRPr lang="en-US" sz="3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498</Words>
  <Application>Microsoft Office PowerPoint</Application>
  <PresentationFormat>On-screen Show (4:3)</PresentationFormat>
  <Paragraphs>54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THQL-1</cp:lastModifiedBy>
  <cp:revision>87</cp:revision>
  <dcterms:created xsi:type="dcterms:W3CDTF">2006-08-16T00:00:00Z</dcterms:created>
  <dcterms:modified xsi:type="dcterms:W3CDTF">2016-10-03T07:28:08Z</dcterms:modified>
</cp:coreProperties>
</file>